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8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3004800" cy="9753600"/>
  <p:notesSz cx="6858000" cy="9144000"/>
  <p:defaultTextStyle>
    <a:lvl1pPr algn="ctr" defTabSz="584200">
      <a:defRPr sz="4200"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latin typeface="+mn-lt"/>
        <a:ea typeface="+mn-ea"/>
        <a:cs typeface="+mn-cs"/>
        <a:sym typeface="Helvetica Neue Light"/>
      </a:defRPr>
    </a:lvl1pPr>
    <a:lvl2pPr indent="228600" algn="ctr" defTabSz="584200">
      <a:defRPr sz="4200"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latin typeface="+mn-lt"/>
        <a:ea typeface="+mn-ea"/>
        <a:cs typeface="+mn-cs"/>
        <a:sym typeface="Helvetica Neue Light"/>
      </a:defRPr>
    </a:lvl2pPr>
    <a:lvl3pPr indent="457200" algn="ctr" defTabSz="584200">
      <a:defRPr sz="4200"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latin typeface="+mn-lt"/>
        <a:ea typeface="+mn-ea"/>
        <a:cs typeface="+mn-cs"/>
        <a:sym typeface="Helvetica Neue Light"/>
      </a:defRPr>
    </a:lvl3pPr>
    <a:lvl4pPr indent="685800" algn="ctr" defTabSz="584200">
      <a:defRPr sz="4200"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latin typeface="+mn-lt"/>
        <a:ea typeface="+mn-ea"/>
        <a:cs typeface="+mn-cs"/>
        <a:sym typeface="Helvetica Neue Light"/>
      </a:defRPr>
    </a:lvl4pPr>
    <a:lvl5pPr indent="914400" algn="ctr" defTabSz="584200">
      <a:defRPr sz="4200"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latin typeface="+mn-lt"/>
        <a:ea typeface="+mn-ea"/>
        <a:cs typeface="+mn-cs"/>
        <a:sym typeface="Helvetica Neue Light"/>
      </a:defRPr>
    </a:lvl5pPr>
    <a:lvl6pPr indent="1143000" algn="ctr" defTabSz="584200">
      <a:defRPr sz="4200"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latin typeface="+mn-lt"/>
        <a:ea typeface="+mn-ea"/>
        <a:cs typeface="+mn-cs"/>
        <a:sym typeface="Helvetica Neue Light"/>
      </a:defRPr>
    </a:lvl6pPr>
    <a:lvl7pPr indent="1371600" algn="ctr" defTabSz="584200">
      <a:defRPr sz="4200"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latin typeface="+mn-lt"/>
        <a:ea typeface="+mn-ea"/>
        <a:cs typeface="+mn-cs"/>
        <a:sym typeface="Helvetica Neue Light"/>
      </a:defRPr>
    </a:lvl7pPr>
    <a:lvl8pPr indent="1600200" algn="ctr" defTabSz="584200">
      <a:defRPr sz="4200"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latin typeface="+mn-lt"/>
        <a:ea typeface="+mn-ea"/>
        <a:cs typeface="+mn-cs"/>
        <a:sym typeface="Helvetica Neue Light"/>
      </a:defRPr>
    </a:lvl8pPr>
    <a:lvl9pPr indent="1828800" algn="ctr" defTabSz="584200">
      <a:defRPr sz="4200"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95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1" name="Shape 3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4110297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850900" y="1270000"/>
            <a:ext cx="11303000" cy="3505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2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標題文字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850900" y="4864100"/>
            <a:ext cx="11303000" cy="1574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內文層級一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內文層級二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內文層級三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內文層級四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內文層級五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>
            <a:off x="5912618" y="4508500"/>
            <a:ext cx="1181101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文字</a:t>
            </a:r>
          </a:p>
        </p:txBody>
      </p:sp>
      <p:sp>
        <p:nvSpPr>
          <p:cNvPr id="9" name="Shape 9"/>
          <p:cNvSpPr>
            <a:spLocks noGrp="1"/>
          </p:cNvSpPr>
          <p:nvPr>
            <p:ph type="title"/>
          </p:nvPr>
        </p:nvSpPr>
        <p:spPr>
          <a:xfrm>
            <a:off x="787400" y="6807200"/>
            <a:ext cx="11430000" cy="1219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2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標題文字</a:t>
            </a:r>
          </a:p>
        </p:txBody>
      </p:sp>
      <p:sp>
        <p:nvSpPr>
          <p:cNvPr id="10" name="Shape 10"/>
          <p:cNvSpPr>
            <a:spLocks noGrp="1"/>
          </p:cNvSpPr>
          <p:nvPr>
            <p:ph type="body" idx="1"/>
          </p:nvPr>
        </p:nvSpPr>
        <p:spPr>
          <a:xfrm>
            <a:off x="787400" y="8013700"/>
            <a:ext cx="11430000" cy="1562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內文層級一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內文層級二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內文層級三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內文層級四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內文層級五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2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標題文字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2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標題文字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內文層級一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內文層級二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內文層級三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內文層級四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420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內文層級五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2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標題文字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2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標題文字</a:t>
            </a:r>
          </a:p>
        </p:txBody>
      </p:sp>
      <p:sp>
        <p:nvSpPr>
          <p:cNvPr id="20" name="Shape 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內文層級一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內文層級二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內文層級三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內文層級四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內文層級五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2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標題文字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787400" y="2768600"/>
            <a:ext cx="54229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內文層級一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內文層級二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內文層級三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內文層級四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內文層級五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xfrm>
            <a:off x="787400" y="1371600"/>
            <a:ext cx="11430000" cy="70104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內文層級一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內文層級二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內文層級三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內文層級四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內文層級五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2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標題文字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內文層級一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內文層級二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內文層級三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內文層級四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360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</a:rPr>
              <a:t>內文層級五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1pPr>
      <a:lvl2pPr indent="2286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2pPr>
      <a:lvl3pPr indent="4572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3pPr>
      <a:lvl4pPr indent="6858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4pPr>
      <a:lvl5pPr indent="9144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5pPr>
      <a:lvl6pPr indent="11430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6pPr>
      <a:lvl7pPr indent="13716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7pPr>
      <a:lvl8pPr indent="16002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8pPr>
      <a:lvl9pPr indent="18288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9pPr>
    </p:titleStyle>
    <p:bodyStyle>
      <a:lvl1pPr marL="4445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1pPr>
      <a:lvl2pPr marL="8890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2pPr>
      <a:lvl3pPr marL="13335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3pPr>
      <a:lvl4pPr marL="17780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4pPr>
      <a:lvl5pPr marL="22225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5pPr>
      <a:lvl6pPr marL="26670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6pPr>
      <a:lvl7pPr marL="31115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7pPr>
      <a:lvl8pPr marL="35560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8pPr>
      <a:lvl9pPr marL="40005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9pPr>
    </p:bodyStyle>
    <p:otherStyle>
      <a:lvl1pPr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1pPr>
      <a:lvl2pPr indent="2286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2pPr>
      <a:lvl3pPr indent="4572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3pPr>
      <a:lvl4pPr indent="6858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4pPr>
      <a:lvl5pPr indent="9144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5pPr>
      <a:lvl6pPr indent="11430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6pPr>
      <a:lvl7pPr indent="13716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7pPr>
      <a:lvl8pPr indent="16002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8pPr>
      <a:lvl9pPr indent="18288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390736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認識資料型態-字串與日期</a:t>
            </a:r>
          </a:p>
        </p:txBody>
      </p:sp>
      <p:pic>
        <p:nvPicPr>
          <p:cNvPr id="63" name="02_0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0450" y="3588753"/>
            <a:ext cx="9783900" cy="40746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查詢敘述</a:t>
            </a:r>
          </a:p>
        </p:txBody>
      </p:sp>
      <p:sp>
        <p:nvSpPr>
          <p:cNvPr id="66" name="Shape 6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指定使用中的資料庫</a:t>
            </a:r>
            <a:endParaRPr sz="3600" dirty="0">
              <a:effectLst/>
            </a:endParaRP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只有SELECT</a:t>
            </a:r>
            <a:endParaRPr sz="3600" dirty="0">
              <a:effectLst/>
            </a:endParaRP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指定欄位與表格</a:t>
            </a:r>
            <a:r>
              <a:rPr sz="3600" dirty="0">
                <a:effectLst/>
              </a:rPr>
              <a:t>	</a:t>
            </a: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指定需要的欄位</a:t>
            </a:r>
            <a:r>
              <a:rPr sz="3600" dirty="0">
                <a:effectLst/>
              </a:rPr>
              <a:t>	</a:t>
            </a: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數學運算</a:t>
            </a:r>
            <a:r>
              <a:rPr sz="3600" dirty="0">
                <a:effectLst/>
              </a:rPr>
              <a:t>	</a:t>
            </a: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別名</a:t>
            </a:r>
            <a:endParaRPr sz="3600" dirty="0">
              <a:effectLst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指定使用中的資料庫</a:t>
            </a:r>
          </a:p>
        </p:txBody>
      </p:sp>
      <p:pic>
        <p:nvPicPr>
          <p:cNvPr id="69" name="02_1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6194" y="3905564"/>
            <a:ext cx="8152875" cy="4896758"/>
          </a:xfrm>
          <a:prstGeom prst="rect">
            <a:avLst/>
          </a:prstGeom>
          <a:ln w="12700">
            <a:miter lim="400000"/>
          </a:ln>
        </p:spPr>
      </p:pic>
      <p:pic>
        <p:nvPicPr>
          <p:cNvPr id="70" name="02_1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01747" y="2449878"/>
            <a:ext cx="7616859" cy="13276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只有SELECT</a:t>
            </a:r>
          </a:p>
        </p:txBody>
      </p:sp>
      <p:pic>
        <p:nvPicPr>
          <p:cNvPr id="73" name="02_1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8694" y="4500675"/>
            <a:ext cx="9127412" cy="2250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指定欄位與表格</a:t>
            </a:r>
          </a:p>
        </p:txBody>
      </p:sp>
      <p:pic>
        <p:nvPicPr>
          <p:cNvPr id="76" name="02_1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3465" y="4791053"/>
            <a:ext cx="9297870" cy="16700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指定需要的欄位</a:t>
            </a:r>
          </a:p>
        </p:txBody>
      </p:sp>
      <p:pic>
        <p:nvPicPr>
          <p:cNvPr id="79" name="02_1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1362" y="4808498"/>
            <a:ext cx="10482076" cy="1635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數學運算</a:t>
            </a:r>
          </a:p>
        </p:txBody>
      </p:sp>
      <p:pic>
        <p:nvPicPr>
          <p:cNvPr id="82" name="02_2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97144" y="4374224"/>
            <a:ext cx="10210512" cy="25037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別名</a:t>
            </a:r>
          </a:p>
        </p:txBody>
      </p:sp>
      <p:pic>
        <p:nvPicPr>
          <p:cNvPr id="85" name="02_2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5123" y="4816330"/>
            <a:ext cx="10554554" cy="16195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條件查詢</a:t>
            </a:r>
          </a:p>
        </p:txBody>
      </p:sp>
      <p:sp>
        <p:nvSpPr>
          <p:cNvPr id="88" name="Shape 88"/>
          <p:cNvSpPr>
            <a:spLocks noGrp="1"/>
          </p:cNvSpPr>
          <p:nvPr>
            <p:ph type="body" idx="1"/>
          </p:nvPr>
        </p:nvSpPr>
        <p:spPr>
          <a:xfrm>
            <a:off x="1244601" y="1953589"/>
            <a:ext cx="11430000" cy="5715000"/>
          </a:xfrm>
          <a:prstGeom prst="rect">
            <a:avLst/>
          </a:prstGeom>
        </p:spPr>
        <p:txBody>
          <a:bodyPr/>
          <a:lstStyle/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比較運算子</a:t>
            </a:r>
            <a:r>
              <a:rPr sz="3600" dirty="0">
                <a:effectLst/>
              </a:rPr>
              <a:t>	</a:t>
            </a: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邏輯運算子</a:t>
            </a:r>
            <a:r>
              <a:rPr sz="3600" dirty="0">
                <a:effectLst/>
              </a:rPr>
              <a:t>	</a:t>
            </a: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其它條件運算子</a:t>
            </a:r>
            <a:r>
              <a:rPr sz="3600" dirty="0">
                <a:effectLst/>
              </a:rPr>
              <a:t>	</a:t>
            </a: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NULL值的判斷</a:t>
            </a:r>
            <a:r>
              <a:rPr sz="3600" dirty="0">
                <a:effectLst/>
              </a:rPr>
              <a:t>	</a:t>
            </a: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字串樣式</a:t>
            </a:r>
            <a:endParaRPr sz="3600" dirty="0">
              <a:effectLst/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比較運算子</a:t>
            </a:r>
          </a:p>
        </p:txBody>
      </p:sp>
      <p:graphicFrame>
        <p:nvGraphicFramePr>
          <p:cNvPr id="91" name="Table 91"/>
          <p:cNvGraphicFramePr/>
          <p:nvPr/>
        </p:nvGraphicFramePr>
        <p:xfrm>
          <a:off x="3299916" y="3670564"/>
          <a:ext cx="6424018" cy="3926947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2040798"/>
                <a:gridCol w="1758226"/>
                <a:gridCol w="2605942"/>
              </a:tblGrid>
              <a:tr h="488883"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優先順序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運算子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說明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488883">
                <a:tc rowSpan="7">
                  <a:txBody>
                    <a:bodyPr/>
                    <a:lstStyle/>
                    <a:p>
                      <a:pPr marR="457200" lvl="0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等於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488883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&lt;=&gt;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等於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488883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!=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不等於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488883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小於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488883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&lt;=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小於等於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488883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大於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488883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&gt;=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大於等於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body" idx="4294967295"/>
          </p:nvPr>
        </p:nvSpPr>
        <p:spPr>
          <a:xfrm>
            <a:off x="787326" y="7450848"/>
            <a:ext cx="11430000" cy="15621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200" dirty="0" err="1">
                <a:solidFill>
                  <a:srgbClr val="0070C0"/>
                </a:solidFill>
                <a:effectLst/>
              </a:rPr>
              <a:t>第二章</a:t>
            </a:r>
            <a:r>
              <a:rPr sz="7200" dirty="0">
                <a:solidFill>
                  <a:srgbClr val="0070C0"/>
                </a:solidFill>
                <a:effectLst/>
              </a:rPr>
              <a:t> </a:t>
            </a:r>
            <a:r>
              <a:rPr lang="zh-TW" altLang="en-US" sz="7200" dirty="0" smtClean="0">
                <a:solidFill>
                  <a:srgbClr val="0070C0"/>
                </a:solidFill>
                <a:effectLst/>
              </a:rPr>
              <a:t>  </a:t>
            </a:r>
            <a:r>
              <a:rPr sz="7200" dirty="0" err="1" smtClean="0">
                <a:solidFill>
                  <a:srgbClr val="0070C0"/>
                </a:solidFill>
                <a:effectLst/>
              </a:rPr>
              <a:t>基礎查詢</a:t>
            </a:r>
            <a:endParaRPr sz="7200" dirty="0">
              <a:solidFill>
                <a:srgbClr val="0070C0"/>
              </a:solidFill>
              <a:effectLst/>
            </a:endParaRPr>
          </a:p>
        </p:txBody>
      </p:sp>
      <p:grpSp>
        <p:nvGrpSpPr>
          <p:cNvPr id="37" name="Group 37"/>
          <p:cNvGrpSpPr/>
          <p:nvPr/>
        </p:nvGrpSpPr>
        <p:grpSpPr>
          <a:xfrm>
            <a:off x="1370409" y="910166"/>
            <a:ext cx="10263834" cy="5531799"/>
            <a:chOff x="-190500" y="-190500"/>
            <a:chExt cx="10263833" cy="5531797"/>
          </a:xfrm>
        </p:grpSpPr>
        <p:pic>
          <p:nvPicPr>
            <p:cNvPr id="36" name="cover.001.jpg"/>
            <p:cNvPicPr/>
            <p:nvPr/>
          </p:nvPicPr>
          <p:blipFill>
            <a:blip r:embed="rId2">
              <a:alphaModFix amt="60167"/>
              <a:extLst/>
            </a:blip>
            <a:srcRect t="21017" b="9833"/>
            <a:stretch>
              <a:fillRect/>
            </a:stretch>
          </p:blipFill>
          <p:spPr>
            <a:xfrm>
              <a:off x="0" y="0"/>
              <a:ext cx="9882834" cy="512539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5" name="圖片 34"/>
            <p:cNvPicPr/>
            <p:nvPr/>
          </p:nvPicPr>
          <p:blipFill>
            <a:blip r:embed="rId3">
              <a:alphaModFix amt="60167"/>
              <a:extLst/>
            </a:blip>
            <a:stretch>
              <a:fillRect/>
            </a:stretch>
          </p:blipFill>
          <p:spPr>
            <a:xfrm>
              <a:off x="-190500" y="-190500"/>
              <a:ext cx="10263834" cy="5531798"/>
            </a:xfrm>
            <a:prstGeom prst="rect">
              <a:avLst/>
            </a:prstGeom>
            <a:effectLst/>
          </p:spPr>
        </p:pic>
      </p:grpSp>
      <p:pic>
        <p:nvPicPr>
          <p:cNvPr id="38" name="Mysql_Logo2.png"/>
          <p:cNvPicPr/>
          <p:nvPr/>
        </p:nvPicPr>
        <p:blipFill>
          <a:blip r:embed="rId4">
            <a:alphaModFix amt="34965"/>
            <a:extLst/>
          </a:blip>
          <a:stretch>
            <a:fillRect/>
          </a:stretch>
        </p:blipFill>
        <p:spPr>
          <a:xfrm>
            <a:off x="9454191" y="4183842"/>
            <a:ext cx="1941995" cy="1944710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Mariadb-seal-shaded-browntext-alt.png"/>
          <p:cNvPicPr/>
          <p:nvPr/>
        </p:nvPicPr>
        <p:blipFill>
          <a:blip r:embed="rId5">
            <a:alphaModFix amt="34965"/>
            <a:extLst/>
          </a:blip>
          <a:srcRect b="30270"/>
          <a:stretch>
            <a:fillRect/>
          </a:stretch>
        </p:blipFill>
        <p:spPr>
          <a:xfrm>
            <a:off x="1190823" y="4561945"/>
            <a:ext cx="3124201" cy="163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邏輯運算子</a:t>
            </a:r>
          </a:p>
        </p:txBody>
      </p:sp>
      <p:graphicFrame>
        <p:nvGraphicFramePr>
          <p:cNvPr id="94" name="Table 94"/>
          <p:cNvGraphicFramePr/>
          <p:nvPr/>
        </p:nvGraphicFramePr>
        <p:xfrm>
          <a:off x="3483107" y="3854615"/>
          <a:ext cx="6063986" cy="3558845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924059"/>
                <a:gridCol w="1657651"/>
                <a:gridCol w="2456875"/>
              </a:tblGrid>
              <a:tr h="506138"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優先順序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運算子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說明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506138">
                <a:tc>
                  <a:txBody>
                    <a:bodyPr/>
                    <a:lstStyle/>
                    <a:p>
                      <a:pPr marR="457200" lvl="0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NOT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非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506138">
                <a:tc rowSpan="2">
                  <a:txBody>
                    <a:bodyPr/>
                    <a:lstStyle/>
                    <a:p>
                      <a:pPr marR="457200" lvl="0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&amp;&amp;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 rowSpan="2"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且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506138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AND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</a:tr>
              <a:tr h="506138">
                <a:tc rowSpan="3">
                  <a:txBody>
                    <a:bodyPr/>
                    <a:lstStyle/>
                    <a:p>
                      <a:pPr marR="457200" lvl="0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||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 rowSpan="2"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或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506138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OR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</a:tr>
              <a:tr h="506138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XOR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互斥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其它條件運算子</a:t>
            </a:r>
          </a:p>
        </p:txBody>
      </p:sp>
      <p:graphicFrame>
        <p:nvGraphicFramePr>
          <p:cNvPr id="97" name="Table 97"/>
          <p:cNvGraphicFramePr/>
          <p:nvPr/>
        </p:nvGraphicFramePr>
        <p:xfrm>
          <a:off x="3398738" y="4081429"/>
          <a:ext cx="6220024" cy="3095692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4211321"/>
                <a:gridCol w="1996002"/>
              </a:tblGrid>
              <a:tr h="514890"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運算子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說明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514890"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BETWEEN ... AND ...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範圍比較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514890"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 (...)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成員比較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514890"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是</a:t>
                      </a: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...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514890"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 NOT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不是</a:t>
                      </a: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...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514890"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像</a:t>
                      </a: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...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NULL值的判斷</a:t>
            </a:r>
          </a:p>
        </p:txBody>
      </p:sp>
      <p:pic>
        <p:nvPicPr>
          <p:cNvPr id="100" name="02_4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5068" y="3675968"/>
            <a:ext cx="10714664" cy="39002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字串樣式</a:t>
            </a:r>
          </a:p>
        </p:txBody>
      </p:sp>
      <p:graphicFrame>
        <p:nvGraphicFramePr>
          <p:cNvPr id="103" name="Table 103"/>
          <p:cNvGraphicFramePr/>
          <p:nvPr/>
        </p:nvGraphicFramePr>
        <p:xfrm>
          <a:off x="3969775" y="4781550"/>
          <a:ext cx="5077950" cy="169545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850189"/>
                <a:gridCol w="3215060"/>
              </a:tblGrid>
              <a:tr h="563033"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樣版字元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457200" lvl="0" algn="l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說明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563033"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%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</a:t>
                      </a: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到多個任何字元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  <a:tr h="563033"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_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lvl="0" algn="just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effectLst>
                            <a:outerShdw blurRad="38100" dist="63500" dir="5400000" rotWithShape="0">
                              <a:srgbClr val="000000">
                                <a:alpha val="48275"/>
                              </a:srgbClr>
                            </a:outerShdw>
                          </a:effectLst>
                          <a:latin typeface="新細明體"/>
                          <a:ea typeface="新細明體"/>
                          <a:cs typeface="新細明體"/>
                          <a:sym typeface="新細明體"/>
                        </a:rPr>
                        <a:t>一個任何字元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6350">
                      <a:solidFill>
                        <a:srgbClr val="CBCBCB"/>
                      </a:solidFill>
                      <a:miter lim="400000"/>
                    </a:lnT>
                    <a:lnB w="6350">
                      <a:solidFill>
                        <a:srgbClr val="CBCBCB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排序</a:t>
            </a:r>
          </a:p>
        </p:txBody>
      </p:sp>
      <p:pic>
        <p:nvPicPr>
          <p:cNvPr id="106" name="02_5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5945" y="4543006"/>
            <a:ext cx="11232910" cy="2166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限制查詢數量</a:t>
            </a:r>
          </a:p>
        </p:txBody>
      </p:sp>
      <p:pic>
        <p:nvPicPr>
          <p:cNvPr id="109" name="02_5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0557" y="3841491"/>
            <a:ext cx="9143686" cy="35692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排除重複資料</a:t>
            </a:r>
          </a:p>
        </p:txBody>
      </p:sp>
      <p:pic>
        <p:nvPicPr>
          <p:cNvPr id="112" name="02_6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319" y="4916053"/>
            <a:ext cx="8514162" cy="14200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基礎查詢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認識資料庫結構的基本概念</a:t>
            </a:r>
            <a:endParaRPr sz="3600" dirty="0">
              <a:effectLst/>
            </a:endParaRP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查詢敘述</a:t>
            </a:r>
            <a:endParaRPr sz="3600" dirty="0">
              <a:effectLst/>
            </a:endParaRP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條件查詢</a:t>
            </a:r>
            <a:endParaRPr sz="3600" dirty="0">
              <a:effectLst/>
            </a:endParaRP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排序</a:t>
            </a:r>
            <a:endParaRPr sz="3600" dirty="0">
              <a:effectLst/>
            </a:endParaRP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限制查詢數量與排除重複資料</a:t>
            </a:r>
            <a:endParaRPr sz="3600" dirty="0">
              <a:effectLst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認識資料庫結構的基本概念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xfrm>
            <a:off x="787400" y="2692400"/>
            <a:ext cx="11430000" cy="4658139"/>
          </a:xfrm>
          <a:prstGeom prst="rect">
            <a:avLst/>
          </a:prstGeom>
        </p:spPr>
        <p:txBody>
          <a:bodyPr/>
          <a:lstStyle/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表格、紀錄與欄位</a:t>
            </a:r>
            <a:endParaRPr sz="3600" dirty="0">
              <a:effectLst/>
            </a:endParaRPr>
          </a:p>
          <a:p>
            <a:pPr lvl="0">
              <a:buSzPct val="75000"/>
              <a:buChar char="•"/>
              <a:defRPr sz="1800">
                <a:solidFill>
                  <a:srgbClr val="000000"/>
                </a:solidFill>
                <a:effectLst/>
              </a:defRPr>
            </a:pPr>
            <a:r>
              <a:rPr sz="3600" dirty="0" err="1">
                <a:effectLst/>
              </a:rPr>
              <a:t>認識資料型態</a:t>
            </a:r>
            <a:endParaRPr sz="3600" dirty="0">
              <a:effectLst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表格、紀錄與欄位</a:t>
            </a:r>
          </a:p>
        </p:txBody>
      </p:sp>
      <p:pic>
        <p:nvPicPr>
          <p:cNvPr id="48" name="02_0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4360" y="3071503"/>
            <a:ext cx="9976080" cy="51091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列、紀錄</a:t>
            </a:r>
          </a:p>
        </p:txBody>
      </p:sp>
      <p:pic>
        <p:nvPicPr>
          <p:cNvPr id="51" name="02_0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7518" y="4329424"/>
            <a:ext cx="10529764" cy="25933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主索引鍵</a:t>
            </a:r>
          </a:p>
        </p:txBody>
      </p:sp>
      <p:pic>
        <p:nvPicPr>
          <p:cNvPr id="54" name="02_0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46942" y="2451113"/>
            <a:ext cx="8910916" cy="63499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認識資料型態-整數與小數</a:t>
            </a:r>
          </a:p>
        </p:txBody>
      </p:sp>
      <p:pic>
        <p:nvPicPr>
          <p:cNvPr id="57" name="02_0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5991" y="2719325"/>
            <a:ext cx="10232818" cy="58135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>
                <a:effectLst/>
              </a:defRPr>
            </a:pPr>
            <a:r>
              <a:rPr sz="7200">
                <a:effectLst>
                  <a:outerShdw blurRad="50800" dist="38100" dir="5400000" rotWithShape="0">
                    <a:srgbClr val="000000"/>
                  </a:outerShdw>
                </a:effectLst>
              </a:rPr>
              <a:t>認識資料型態-計算</a:t>
            </a:r>
          </a:p>
        </p:txBody>
      </p:sp>
      <p:pic>
        <p:nvPicPr>
          <p:cNvPr id="60" name="02_0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6659" y="3768406"/>
            <a:ext cx="8551482" cy="37153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113</Words>
  <Application>Microsoft Office PowerPoint</Application>
  <PresentationFormat>自訂</PresentationFormat>
  <Paragraphs>95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2" baseType="lpstr">
      <vt:lpstr>Helvetica Neue Light</vt:lpstr>
      <vt:lpstr>新細明體</vt:lpstr>
      <vt:lpstr>Courier New</vt:lpstr>
      <vt:lpstr>Helvetica Neue</vt:lpstr>
      <vt:lpstr>Times New Roman</vt:lpstr>
      <vt:lpstr>Industrial</vt:lpstr>
      <vt:lpstr>PowerPoint 簡報</vt:lpstr>
      <vt:lpstr>PowerPoint 簡報</vt:lpstr>
      <vt:lpstr>基礎查詢</vt:lpstr>
      <vt:lpstr>認識資料庫結構的基本概念</vt:lpstr>
      <vt:lpstr>表格、紀錄與欄位</vt:lpstr>
      <vt:lpstr>列、紀錄</vt:lpstr>
      <vt:lpstr>主索引鍵</vt:lpstr>
      <vt:lpstr>認識資料型態-整數與小數</vt:lpstr>
      <vt:lpstr>認識資料型態-計算</vt:lpstr>
      <vt:lpstr>認識資料型態-字串與日期</vt:lpstr>
      <vt:lpstr>查詢敘述</vt:lpstr>
      <vt:lpstr>指定使用中的資料庫</vt:lpstr>
      <vt:lpstr>只有SELECT</vt:lpstr>
      <vt:lpstr>指定欄位與表格</vt:lpstr>
      <vt:lpstr>指定需要的欄位</vt:lpstr>
      <vt:lpstr>數學運算</vt:lpstr>
      <vt:lpstr>別名</vt:lpstr>
      <vt:lpstr>條件查詢</vt:lpstr>
      <vt:lpstr>比較運算子</vt:lpstr>
      <vt:lpstr>邏輯運算子</vt:lpstr>
      <vt:lpstr>其它條件運算子</vt:lpstr>
      <vt:lpstr>NULL值的判斷</vt:lpstr>
      <vt:lpstr>字串樣式</vt:lpstr>
      <vt:lpstr>排序</vt:lpstr>
      <vt:lpstr>限制查詢數量</vt:lpstr>
      <vt:lpstr>排除重複資料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novia_chiang 江佳慧</dc:creator>
  <cp:lastModifiedBy>novia_chiang 江佳慧\838\0921607855</cp:lastModifiedBy>
  <cp:revision>5</cp:revision>
  <dcterms:modified xsi:type="dcterms:W3CDTF">2015-07-22T02:40:41Z</dcterms:modified>
</cp:coreProperties>
</file>